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5" r:id="rId3"/>
    <p:sldId id="266" r:id="rId4"/>
    <p:sldId id="276" r:id="rId5"/>
    <p:sldId id="267" r:id="rId6"/>
    <p:sldId id="275" r:id="rId7"/>
    <p:sldId id="268" r:id="rId8"/>
    <p:sldId id="277" r:id="rId9"/>
    <p:sldId id="269" r:id="rId10"/>
    <p:sldId id="278" r:id="rId11"/>
    <p:sldId id="270" r:id="rId12"/>
    <p:sldId id="271" r:id="rId13"/>
    <p:sldId id="272" r:id="rId14"/>
    <p:sldId id="273" r:id="rId15"/>
    <p:sldId id="274" r:id="rId16"/>
    <p:sldId id="279" r:id="rId17"/>
    <p:sldId id="280" r:id="rId18"/>
    <p:sldId id="281" r:id="rId19"/>
    <p:sldId id="282" r:id="rId20"/>
    <p:sldId id="283" r:id="rId21"/>
    <p:sldId id="284" r:id="rId22"/>
    <p:sldId id="285" r:id="rId23"/>
    <p:sldId id="286" r:id="rId24"/>
    <p:sldId id="287" r:id="rId25"/>
    <p:sldId id="288" r:id="rId2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1" d="100"/>
          <a:sy n="81" d="100"/>
        </p:scale>
        <p:origin x="-1044" y="-8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77F8C65A-B998-492E-AA1E-0FAEBF33002D}" type="datetimeFigureOut">
              <a:rPr lang="en-US" smtClean="0"/>
              <a:pPr/>
              <a:t>10/27/2014</a:t>
            </a:fld>
            <a:endParaRPr lang="en-US" dirty="0"/>
          </a:p>
        </p:txBody>
      </p:sp>
      <p:sp>
        <p:nvSpPr>
          <p:cNvPr id="19" name="Footer Placeholder 18"/>
          <p:cNvSpPr>
            <a:spLocks noGrp="1"/>
          </p:cNvSpPr>
          <p:nvPr>
            <p:ph type="ftr" sz="quarter" idx="11"/>
          </p:nvPr>
        </p:nvSpPr>
        <p:spPr/>
        <p:txBody>
          <a:bodyPr/>
          <a:lstStyle/>
          <a:p>
            <a:endParaRPr lang="en-US" dirty="0"/>
          </a:p>
        </p:txBody>
      </p:sp>
      <p:sp>
        <p:nvSpPr>
          <p:cNvPr id="27" name="Slide Number Placeholder 26"/>
          <p:cNvSpPr>
            <a:spLocks noGrp="1"/>
          </p:cNvSpPr>
          <p:nvPr>
            <p:ph type="sldNum" sz="quarter" idx="12"/>
          </p:nvPr>
        </p:nvSpPr>
        <p:spPr/>
        <p:txBody>
          <a:bodyPr/>
          <a:lstStyle/>
          <a:p>
            <a:fld id="{27577D2B-1C9D-4E97-AC20-40DDA145A6DD}" type="slidenum">
              <a:rPr lang="en-US" smtClean="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7F8C65A-B998-492E-AA1E-0FAEBF33002D}" type="datetimeFigureOut">
              <a:rPr lang="en-US" smtClean="0"/>
              <a:pPr/>
              <a:t>10/27/2014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7577D2B-1C9D-4E97-AC20-40DDA145A6DD}"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7F8C65A-B998-492E-AA1E-0FAEBF33002D}" type="datetimeFigureOut">
              <a:rPr lang="en-US" smtClean="0"/>
              <a:pPr/>
              <a:t>10/27/2014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7577D2B-1C9D-4E97-AC20-40DDA145A6DD}"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7F8C65A-B998-492E-AA1E-0FAEBF33002D}" type="datetimeFigureOut">
              <a:rPr lang="en-US" smtClean="0"/>
              <a:pPr/>
              <a:t>10/27/2014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7577D2B-1C9D-4E97-AC20-40DDA145A6DD}"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77F8C65A-B998-492E-AA1E-0FAEBF33002D}" type="datetimeFigureOut">
              <a:rPr lang="en-US" smtClean="0"/>
              <a:pPr/>
              <a:t>10/27/2014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7577D2B-1C9D-4E97-AC20-40DDA145A6DD}" type="slidenum">
              <a:rPr lang="en-US" smtClean="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77F8C65A-B998-492E-AA1E-0FAEBF33002D}" type="datetimeFigureOut">
              <a:rPr lang="en-US" smtClean="0"/>
              <a:pPr/>
              <a:t>10/27/2014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7577D2B-1C9D-4E97-AC20-40DDA145A6DD}"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77F8C65A-B998-492E-AA1E-0FAEBF33002D}" type="datetimeFigureOut">
              <a:rPr lang="en-US" smtClean="0"/>
              <a:pPr/>
              <a:t>10/27/2014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7577D2B-1C9D-4E97-AC20-40DDA145A6DD}"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77F8C65A-B998-492E-AA1E-0FAEBF33002D}" type="datetimeFigureOut">
              <a:rPr lang="en-US" smtClean="0"/>
              <a:pPr/>
              <a:t>10/27/2014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7577D2B-1C9D-4E97-AC20-40DDA145A6DD}"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7F8C65A-B998-492E-AA1E-0FAEBF33002D}" type="datetimeFigureOut">
              <a:rPr lang="en-US" smtClean="0"/>
              <a:pPr/>
              <a:t>10/27/2014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7577D2B-1C9D-4E97-AC20-40DDA145A6DD}"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77F8C65A-B998-492E-AA1E-0FAEBF33002D}" type="datetimeFigureOut">
              <a:rPr lang="en-US" smtClean="0"/>
              <a:pPr/>
              <a:t>10/27/2014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7577D2B-1C9D-4E97-AC20-40DDA145A6DD}"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77F8C65A-B998-492E-AA1E-0FAEBF33002D}" type="datetimeFigureOut">
              <a:rPr lang="en-US" smtClean="0"/>
              <a:pPr/>
              <a:t>10/27/2014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8077200" y="6356350"/>
            <a:ext cx="609600" cy="365125"/>
          </a:xfrm>
        </p:spPr>
        <p:txBody>
          <a:bodyPr/>
          <a:lstStyle/>
          <a:p>
            <a:fld id="{27577D2B-1C9D-4E97-AC20-40DDA145A6DD}" type="slidenum">
              <a:rPr lang="en-US" smtClean="0"/>
              <a:pPr/>
              <a:t>‹#›</a:t>
            </a:fld>
            <a:endParaRPr lang="en-US" dirty="0"/>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dirty="0"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77F8C65A-B998-492E-AA1E-0FAEBF33002D}" type="datetimeFigureOut">
              <a:rPr lang="en-US" smtClean="0"/>
              <a:pPr/>
              <a:t>10/27/2014</a:t>
            </a:fld>
            <a:endParaRPr lang="en-US" dirty="0"/>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dirty="0"/>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27577D2B-1C9D-4E97-AC20-40DDA145A6DD}" type="slidenum">
              <a:rPr lang="en-US" smtClean="0"/>
              <a:pPr/>
              <a:t>‹#›</a:t>
            </a:fld>
            <a:endParaRPr lang="en-US" dirty="0"/>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57200" y="1143001"/>
            <a:ext cx="8001000" cy="2457450"/>
          </a:xfrm>
        </p:spPr>
        <p:txBody>
          <a:bodyPr>
            <a:normAutofit fontScale="90000"/>
          </a:bodyPr>
          <a:lstStyle/>
          <a:p>
            <a:r>
              <a:rPr lang="en-US" dirty="0" smtClean="0"/>
              <a:t>Clubhouse model at a glance</a:t>
            </a:r>
            <a:br>
              <a:rPr lang="en-US" dirty="0" smtClean="0"/>
            </a:br>
            <a:r>
              <a:rPr lang="en-US" dirty="0" smtClean="0"/>
              <a:t> </a:t>
            </a:r>
            <a:br>
              <a:rPr lang="en-US" dirty="0" smtClean="0"/>
            </a:br>
            <a:endParaRPr lang="en-US" dirty="0"/>
          </a:p>
        </p:txBody>
      </p:sp>
      <p:sp>
        <p:nvSpPr>
          <p:cNvPr id="3" name="Subtitle 2"/>
          <p:cNvSpPr>
            <a:spLocks noGrp="1"/>
          </p:cNvSpPr>
          <p:nvPr>
            <p:ph type="subTitle" idx="1"/>
          </p:nvPr>
        </p:nvSpPr>
        <p:spPr>
          <a:xfrm>
            <a:off x="1066800" y="2667000"/>
            <a:ext cx="6705600" cy="2971800"/>
          </a:xfrm>
          <a:solidFill>
            <a:srgbClr val="00B0F0"/>
          </a:solidFill>
        </p:spPr>
        <p:txBody>
          <a:bodyPr>
            <a:normAutofit fontScale="92500" lnSpcReduction="20000"/>
          </a:bodyPr>
          <a:lstStyle/>
          <a:p>
            <a:endParaRPr lang="en-US" dirty="0" smtClean="0"/>
          </a:p>
          <a:p>
            <a:r>
              <a:rPr lang="en-US" sz="4400" dirty="0">
                <a:solidFill>
                  <a:schemeClr val="tx1"/>
                </a:solidFill>
                <a:latin typeface="+mj-lt"/>
                <a:ea typeface="+mj-ea"/>
                <a:cs typeface="+mj-cs"/>
              </a:rPr>
              <a:t>Dr. Prativa Sengupta</a:t>
            </a:r>
          </a:p>
          <a:p>
            <a:endParaRPr lang="en-US" sz="4400" dirty="0">
              <a:solidFill>
                <a:schemeClr val="tx1"/>
              </a:solidFill>
              <a:latin typeface="+mj-lt"/>
              <a:ea typeface="+mj-ea"/>
              <a:cs typeface="+mj-cs"/>
            </a:endParaRPr>
          </a:p>
          <a:p>
            <a:r>
              <a:rPr lang="en-US" sz="4400" dirty="0">
                <a:solidFill>
                  <a:schemeClr val="tx1"/>
                </a:solidFill>
                <a:latin typeface="+mj-lt"/>
                <a:ea typeface="+mj-ea"/>
                <a:cs typeface="+mj-cs"/>
              </a:rPr>
              <a:t/>
            </a:r>
            <a:br>
              <a:rPr lang="en-US" sz="4400" dirty="0">
                <a:solidFill>
                  <a:schemeClr val="tx1"/>
                </a:solidFill>
                <a:latin typeface="+mj-lt"/>
                <a:ea typeface="+mj-ea"/>
                <a:cs typeface="+mj-cs"/>
              </a:rPr>
            </a:br>
            <a:r>
              <a:rPr lang="en-US" sz="4400" dirty="0" smtClean="0">
                <a:solidFill>
                  <a:schemeClr val="tx1"/>
                </a:solidFill>
                <a:latin typeface="+mj-lt"/>
                <a:ea typeface="+mj-ea"/>
                <a:cs typeface="+mj-cs"/>
              </a:rPr>
              <a:t>SEVAC,Kolkata</a:t>
            </a:r>
            <a:endParaRPr lang="en-US" sz="4400" dirty="0">
              <a:solidFill>
                <a:schemeClr val="tx1"/>
              </a:solidFill>
              <a:latin typeface="+mj-lt"/>
              <a:ea typeface="+mj-ea"/>
              <a:cs typeface="+mj-cs"/>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Membership</a:t>
            </a:r>
            <a:endParaRPr lang="en-US" dirty="0"/>
          </a:p>
        </p:txBody>
      </p:sp>
      <p:sp>
        <p:nvSpPr>
          <p:cNvPr id="3" name="Content Placeholder 2"/>
          <p:cNvSpPr>
            <a:spLocks noGrp="1"/>
          </p:cNvSpPr>
          <p:nvPr>
            <p:ph idx="1"/>
          </p:nvPr>
        </p:nvSpPr>
        <p:spPr/>
        <p:txBody>
          <a:bodyPr/>
          <a:lstStyle/>
          <a:p>
            <a:r>
              <a:rPr lang="en-US" sz="4000" dirty="0" smtClean="0"/>
              <a:t>Clubhouses are built upon the belief that every member has the potential to sufficiently recover from the effects of mental illness to lead a personally satisfying life as an integrated member of society</a:t>
            </a:r>
          </a:p>
          <a:p>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112838"/>
          </a:xfrm>
        </p:spPr>
        <p:txBody>
          <a:bodyPr>
            <a:normAutofit fontScale="90000"/>
          </a:bodyPr>
          <a:lstStyle/>
          <a:p>
            <a:r>
              <a:rPr lang="en-US" dirty="0" smtClean="0"/>
              <a:t/>
            </a:r>
            <a:br>
              <a:rPr lang="en-US" dirty="0" smtClean="0"/>
            </a:br>
            <a:r>
              <a:rPr lang="en-US" dirty="0" smtClean="0"/>
              <a:t>Meaningful </a:t>
            </a:r>
            <a:r>
              <a:rPr lang="en-US" dirty="0"/>
              <a:t>Relationships: The Core </a:t>
            </a:r>
            <a:r>
              <a:rPr lang="en-US" dirty="0" smtClean="0"/>
              <a:t>Ingredient</a:t>
            </a:r>
            <a:r>
              <a:rPr lang="en-US" dirty="0"/>
              <a:t/>
            </a:r>
            <a:br>
              <a:rPr lang="en-US" dirty="0"/>
            </a:br>
            <a:endParaRPr lang="en-US" dirty="0"/>
          </a:p>
        </p:txBody>
      </p:sp>
      <p:sp>
        <p:nvSpPr>
          <p:cNvPr id="3" name="Content Placeholder 2"/>
          <p:cNvSpPr>
            <a:spLocks noGrp="1"/>
          </p:cNvSpPr>
          <p:nvPr>
            <p:ph idx="1"/>
          </p:nvPr>
        </p:nvSpPr>
        <p:spPr>
          <a:xfrm>
            <a:off x="228600" y="1447800"/>
            <a:ext cx="8686800" cy="5105400"/>
          </a:xfrm>
        </p:spPr>
        <p:txBody>
          <a:bodyPr>
            <a:normAutofit/>
          </a:bodyPr>
          <a:lstStyle/>
          <a:p>
            <a:r>
              <a:rPr lang="en-US" sz="4000" dirty="0"/>
              <a:t>The Clubhouse environment and structures are developed in a way to ensure that there is ample opportunity for human interaction and that there is more than enough work to do. </a:t>
            </a:r>
            <a:endParaRPr lang="en-US" dirty="0"/>
          </a:p>
          <a:p>
            <a:endParaRPr lang="en-US" b="1" dirty="0" smtClean="0"/>
          </a:p>
          <a:p>
            <a:endParaRPr lang="en-US" b="1" dirty="0" smtClean="0"/>
          </a:p>
          <a:p>
            <a:endParaRPr lang="en-US" b="1" dirty="0"/>
          </a:p>
        </p:txBody>
      </p:sp>
    </p:spTree>
  </p:cSld>
  <p:clrMapOvr>
    <a:overrideClrMapping bg1="lt1" tx1="dk1" bg2="lt2" tx2="dk2" accent1="accent1" accent2="accent2" accent3="accent3" accent4="accent4" accent5="accent5" accent6="accent6" hlink="hlink" folHlink="folHlink"/>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Meaningful Relationships: The Core Ingredient</a:t>
            </a:r>
            <a:endParaRPr lang="en-US" dirty="0"/>
          </a:p>
        </p:txBody>
      </p:sp>
      <p:sp>
        <p:nvSpPr>
          <p:cNvPr id="3" name="Content Placeholder 2"/>
          <p:cNvSpPr>
            <a:spLocks noGrp="1"/>
          </p:cNvSpPr>
          <p:nvPr>
            <p:ph idx="1"/>
          </p:nvPr>
        </p:nvSpPr>
        <p:spPr/>
        <p:txBody>
          <a:bodyPr>
            <a:normAutofit/>
          </a:bodyPr>
          <a:lstStyle/>
          <a:p>
            <a:r>
              <a:rPr lang="en-US" sz="4000" dirty="0" smtClean="0"/>
              <a:t>Members also need the staff and other members in order to complete the work, but even more importantly, the relationships that evolve through this work together are the key ingredient in Clubhouse rehabilitation.  </a:t>
            </a:r>
            <a:endParaRPr lang="en-US" sz="40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Meaningful Relationships: The Core Ingredient</a:t>
            </a:r>
            <a:endParaRPr lang="en-US" b="1" dirty="0"/>
          </a:p>
        </p:txBody>
      </p:sp>
      <p:sp>
        <p:nvSpPr>
          <p:cNvPr id="3" name="Content Placeholder 2"/>
          <p:cNvSpPr>
            <a:spLocks noGrp="1"/>
          </p:cNvSpPr>
          <p:nvPr>
            <p:ph idx="1"/>
          </p:nvPr>
        </p:nvSpPr>
        <p:spPr/>
        <p:txBody>
          <a:bodyPr>
            <a:normAutofit/>
          </a:bodyPr>
          <a:lstStyle/>
          <a:p>
            <a:r>
              <a:rPr lang="en-US" sz="4000" dirty="0" smtClean="0"/>
              <a:t>The Clubhouse members and staff as a community are charged with prioritizing, organizing and accomplishing the tasks that are important to make the Clubhouse a success.</a:t>
            </a:r>
            <a:endParaRPr lang="en-US" sz="40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Meaningful Relationships: The Core Ingredient</a:t>
            </a:r>
            <a:endParaRPr lang="en-US" dirty="0"/>
          </a:p>
        </p:txBody>
      </p:sp>
      <p:sp>
        <p:nvSpPr>
          <p:cNvPr id="3" name="Content Placeholder 2"/>
          <p:cNvSpPr>
            <a:spLocks noGrp="1"/>
          </p:cNvSpPr>
          <p:nvPr>
            <p:ph idx="1"/>
          </p:nvPr>
        </p:nvSpPr>
        <p:spPr/>
        <p:txBody>
          <a:bodyPr>
            <a:noAutofit/>
          </a:bodyPr>
          <a:lstStyle/>
          <a:p>
            <a:r>
              <a:rPr lang="en-US" sz="3200" dirty="0"/>
              <a:t>Relationships between members and staff develop naturally as they work together side by side carrying out the daily duties of the Clubhouse. All of the staff have generalist roles in the Clubhouse; they are involved in all of the Clubhouse activities including the daily work duties, the evening social and recreational programs, the employment programs, reach out, supported education and community support responsibilities</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Meaningful Relationships: The Core Ingredient</a:t>
            </a:r>
            <a:endParaRPr lang="en-US" b="1" dirty="0"/>
          </a:p>
        </p:txBody>
      </p:sp>
      <p:sp>
        <p:nvSpPr>
          <p:cNvPr id="3" name="Content Placeholder 2"/>
          <p:cNvSpPr>
            <a:spLocks noGrp="1"/>
          </p:cNvSpPr>
          <p:nvPr>
            <p:ph idx="1"/>
          </p:nvPr>
        </p:nvSpPr>
        <p:spPr>
          <a:xfrm>
            <a:off x="381000" y="1828800"/>
            <a:ext cx="8229600" cy="4389120"/>
          </a:xfrm>
        </p:spPr>
        <p:txBody>
          <a:bodyPr>
            <a:normAutofit lnSpcReduction="10000"/>
          </a:bodyPr>
          <a:lstStyle/>
          <a:p>
            <a:r>
              <a:rPr lang="en-US" sz="3200" dirty="0"/>
              <a:t>Members and staff share the responsibility for the successful operation of the Clubhouse. Working closely together each day, members and staff learn of each others’ strengths, talents and abilities. They also develop real and lasting friendships. Because the design of a Clubhouse is much like a typical work or business environment, relationships develop in much the same way.</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Activities at clubhouse</a:t>
            </a:r>
            <a:endParaRPr lang="en-US" dirty="0"/>
          </a:p>
        </p:txBody>
      </p:sp>
      <p:sp>
        <p:nvSpPr>
          <p:cNvPr id="3" name="Content Placeholder 2"/>
          <p:cNvSpPr>
            <a:spLocks noGrp="1"/>
          </p:cNvSpPr>
          <p:nvPr>
            <p:ph idx="1"/>
          </p:nvPr>
        </p:nvSpPr>
        <p:spPr/>
        <p:txBody>
          <a:bodyPr>
            <a:normAutofit fontScale="92500" lnSpcReduction="10000"/>
          </a:bodyPr>
          <a:lstStyle/>
          <a:p>
            <a:pPr lvl="0"/>
            <a:r>
              <a:rPr lang="en-US" sz="4000" dirty="0" smtClean="0"/>
              <a:t>A Work-Ordered Day</a:t>
            </a:r>
          </a:p>
          <a:p>
            <a:pPr lvl="0"/>
            <a:r>
              <a:rPr lang="en-US" sz="4000" dirty="0" smtClean="0"/>
              <a:t>Employment Programs</a:t>
            </a:r>
          </a:p>
          <a:p>
            <a:pPr lvl="0"/>
            <a:r>
              <a:rPr lang="en-US" sz="4000" dirty="0" smtClean="0"/>
              <a:t>Evening, Weekend and Holiday Activities</a:t>
            </a:r>
          </a:p>
          <a:p>
            <a:pPr lvl="0"/>
            <a:r>
              <a:rPr lang="en-US" sz="4000" dirty="0" smtClean="0"/>
              <a:t>Community Support</a:t>
            </a:r>
          </a:p>
          <a:p>
            <a:pPr lvl="0"/>
            <a:r>
              <a:rPr lang="en-US" sz="4000" dirty="0" smtClean="0"/>
              <a:t>Reach-Out </a:t>
            </a:r>
          </a:p>
          <a:p>
            <a:pPr lvl="0"/>
            <a:r>
              <a:rPr lang="en-US" sz="4000" dirty="0" smtClean="0"/>
              <a:t>Educations</a:t>
            </a:r>
          </a:p>
          <a:p>
            <a:pPr lvl="0"/>
            <a:endParaRPr lang="en-US" dirty="0">
              <a:solidFill>
                <a:srgbClr val="FF0000"/>
              </a:solidFill>
            </a:endParaRPr>
          </a:p>
          <a:p>
            <a:endParaRPr lang="en-US" dirty="0"/>
          </a:p>
        </p:txBody>
      </p:sp>
    </p:spTree>
  </p:cSld>
  <p:clrMapOvr>
    <a:overrideClrMapping bg1="lt1" tx1="dk1" bg2="lt2" tx2="dk2" accent1="accent1" accent2="accent2" accent3="accent3" accent4="accent4" accent5="accent5" accent6="accent6" hlink="hlink" folHlink="folHlink"/>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
            </a:r>
            <a:br>
              <a:rPr lang="en-US" b="1" dirty="0" smtClean="0"/>
            </a:br>
            <a:r>
              <a:rPr lang="en-US" b="1" dirty="0" smtClean="0"/>
              <a:t>International </a:t>
            </a:r>
            <a:r>
              <a:rPr lang="en-US" b="1" dirty="0"/>
              <a:t>Standards of </a:t>
            </a:r>
            <a:r>
              <a:rPr lang="en-US" b="1" dirty="0" smtClean="0"/>
              <a:t>Clubhouse Program</a:t>
            </a:r>
            <a:r>
              <a:rPr lang="en-US" dirty="0"/>
              <a:t/>
            </a:r>
            <a:br>
              <a:rPr lang="en-US" dirty="0"/>
            </a:br>
            <a:r>
              <a:rPr lang="en-US" dirty="0" smtClean="0"/>
              <a:t>`</a:t>
            </a:r>
            <a:endParaRPr lang="en-US" dirty="0"/>
          </a:p>
        </p:txBody>
      </p:sp>
      <p:sp>
        <p:nvSpPr>
          <p:cNvPr id="3" name="Content Placeholder 2"/>
          <p:cNvSpPr>
            <a:spLocks noGrp="1"/>
          </p:cNvSpPr>
          <p:nvPr>
            <p:ph idx="1"/>
          </p:nvPr>
        </p:nvSpPr>
        <p:spPr/>
        <p:txBody>
          <a:bodyPr>
            <a:normAutofit/>
          </a:bodyPr>
          <a:lstStyle/>
          <a:p>
            <a:r>
              <a:rPr lang="en-US" dirty="0"/>
              <a:t>Principles inherent in each of the Standards include:</a:t>
            </a:r>
          </a:p>
          <a:p>
            <a:pPr lvl="0"/>
            <a:r>
              <a:rPr lang="en-US" b="1" u="sng" dirty="0" smtClean="0"/>
              <a:t>Membership</a:t>
            </a:r>
            <a:r>
              <a:rPr lang="en-US" dirty="0" smtClean="0"/>
              <a:t>: </a:t>
            </a:r>
            <a:r>
              <a:rPr lang="en-US" dirty="0"/>
              <a:t>ensures members that their participation is fully voluntary and that they can access all the opportunities available to them through Clubhouses.</a:t>
            </a:r>
          </a:p>
          <a:p>
            <a:pPr lvl="0"/>
            <a:r>
              <a:rPr lang="en-US" b="1" u="sng" dirty="0" smtClean="0"/>
              <a:t>Relationship</a:t>
            </a:r>
            <a:r>
              <a:rPr lang="en-US" dirty="0" smtClean="0"/>
              <a:t>: </a:t>
            </a:r>
            <a:r>
              <a:rPr lang="en-US" dirty="0"/>
              <a:t>describes the unique collegial relationship between Clubhouse staff and members.</a:t>
            </a:r>
          </a:p>
          <a:p>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International Standards of Clubhouse Program</a:t>
            </a:r>
            <a:endParaRPr lang="en-US" dirty="0"/>
          </a:p>
        </p:txBody>
      </p:sp>
      <p:sp>
        <p:nvSpPr>
          <p:cNvPr id="3" name="Content Placeholder 2"/>
          <p:cNvSpPr>
            <a:spLocks noGrp="1"/>
          </p:cNvSpPr>
          <p:nvPr>
            <p:ph idx="1"/>
          </p:nvPr>
        </p:nvSpPr>
        <p:spPr/>
        <p:txBody>
          <a:bodyPr>
            <a:normAutofit/>
          </a:bodyPr>
          <a:lstStyle/>
          <a:p>
            <a:pPr lvl="0"/>
            <a:r>
              <a:rPr lang="en-US" b="1" u="sng" dirty="0" smtClean="0"/>
              <a:t>Space</a:t>
            </a:r>
            <a:r>
              <a:rPr lang="en-US" dirty="0" smtClean="0"/>
              <a:t>: </a:t>
            </a:r>
            <a:r>
              <a:rPr lang="en-US" dirty="0"/>
              <a:t>emphasizes the importance of creating a dignified, attractive environment where important work is carried out.</a:t>
            </a:r>
          </a:p>
          <a:p>
            <a:pPr lvl="0"/>
            <a:r>
              <a:rPr lang="en-US" b="1" u="sng" dirty="0"/>
              <a:t>Work-Ordered Day</a:t>
            </a:r>
            <a:r>
              <a:rPr lang="en-US" dirty="0"/>
              <a:t>: describes the structure of the day-to-day activity within a Clubhouse, organized to help members develop self-esteem, confidence and friendships, which make up the foundation of the recovery process.</a:t>
            </a:r>
          </a:p>
          <a:p>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International Standards of Clubhouse Program</a:t>
            </a:r>
            <a:endParaRPr lang="en-US" dirty="0"/>
          </a:p>
        </p:txBody>
      </p:sp>
      <p:sp>
        <p:nvSpPr>
          <p:cNvPr id="3" name="Content Placeholder 2"/>
          <p:cNvSpPr>
            <a:spLocks noGrp="1"/>
          </p:cNvSpPr>
          <p:nvPr>
            <p:ph idx="1"/>
          </p:nvPr>
        </p:nvSpPr>
        <p:spPr/>
        <p:txBody>
          <a:bodyPr/>
          <a:lstStyle/>
          <a:p>
            <a:pPr lvl="0"/>
            <a:r>
              <a:rPr lang="en-US" b="1" dirty="0" smtClean="0"/>
              <a:t>Employment</a:t>
            </a:r>
            <a:r>
              <a:rPr lang="en-US" dirty="0" smtClean="0"/>
              <a:t>: ensures that Clubhouses offer members organized, effective strategies for moving into and maintaining gainful employment. Members have access to:</a:t>
            </a:r>
          </a:p>
          <a:p>
            <a:endParaRPr lang="en-US" dirty="0" smtClean="0"/>
          </a:p>
          <a:p>
            <a:pPr lvl="1"/>
            <a:r>
              <a:rPr lang="en-US" b="1" dirty="0"/>
              <a:t>Transitional Employment Opportunities</a:t>
            </a:r>
            <a:r>
              <a:rPr lang="en-US" dirty="0"/>
              <a:t>; and</a:t>
            </a:r>
            <a:endParaRPr lang="en-US" sz="4000" dirty="0"/>
          </a:p>
          <a:p>
            <a:pPr lvl="1"/>
            <a:r>
              <a:rPr lang="en-US" b="1" dirty="0"/>
              <a:t>Supported and Independent Employment Opportunities</a:t>
            </a:r>
            <a:endParaRPr lang="en-US" sz="4000" dirty="0"/>
          </a:p>
          <a:p>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is a Clubhouse</a:t>
            </a:r>
          </a:p>
        </p:txBody>
      </p:sp>
      <p:sp>
        <p:nvSpPr>
          <p:cNvPr id="3" name="Content Placeholder 2"/>
          <p:cNvSpPr>
            <a:spLocks noGrp="1"/>
          </p:cNvSpPr>
          <p:nvPr>
            <p:ph idx="1"/>
          </p:nvPr>
        </p:nvSpPr>
        <p:spPr/>
        <p:txBody>
          <a:bodyPr>
            <a:normAutofit fontScale="85000" lnSpcReduction="20000"/>
          </a:bodyPr>
          <a:lstStyle/>
          <a:p>
            <a:r>
              <a:rPr lang="en-US" sz="4300" dirty="0"/>
              <a:t>A Clubhouse is first and foremost a local community center that offers people who have mental illness hope and opportunities to achieve their full potential.  Much more than simply a program or a social service, a Clubhouse is most importantly a community of people who are working together to achieve a common goal.</a:t>
            </a:r>
          </a:p>
          <a:p>
            <a:endParaRPr lang="en-US" b="1"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International Standards of Clubhouse Program</a:t>
            </a:r>
            <a:endParaRPr lang="en-US" b="1" dirty="0"/>
          </a:p>
        </p:txBody>
      </p:sp>
      <p:sp>
        <p:nvSpPr>
          <p:cNvPr id="3" name="Content Placeholder 2"/>
          <p:cNvSpPr>
            <a:spLocks noGrp="1"/>
          </p:cNvSpPr>
          <p:nvPr>
            <p:ph idx="1"/>
          </p:nvPr>
        </p:nvSpPr>
        <p:spPr/>
        <p:txBody>
          <a:bodyPr/>
          <a:lstStyle/>
          <a:p>
            <a:pPr lvl="0"/>
            <a:r>
              <a:rPr lang="en-US" b="1" dirty="0"/>
              <a:t>Education</a:t>
            </a:r>
            <a:r>
              <a:rPr lang="en-US" dirty="0"/>
              <a:t>: ensures that Clubhouses offer members effective opportunities to complete their education.</a:t>
            </a:r>
          </a:p>
          <a:p>
            <a:r>
              <a:rPr lang="en-US" b="1" dirty="0"/>
              <a:t>Functions of the House</a:t>
            </a:r>
            <a:r>
              <a:rPr lang="en-US" dirty="0"/>
              <a:t>: addresses the basic requirements for meeting members’ needs, with an emphasis on social and healthcare services</a:t>
            </a:r>
            <a:endParaRPr lang="en-US" b="1"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r>
              <a:rPr lang="en-US" dirty="0"/>
              <a:t>WORK-ORDERED DAY</a:t>
            </a:r>
            <a:br>
              <a:rPr lang="en-US" dirty="0"/>
            </a:br>
            <a:endParaRPr lang="en-US" b="1" dirty="0"/>
          </a:p>
        </p:txBody>
      </p:sp>
      <p:sp>
        <p:nvSpPr>
          <p:cNvPr id="3" name="Content Placeholder 2"/>
          <p:cNvSpPr>
            <a:spLocks noGrp="1"/>
          </p:cNvSpPr>
          <p:nvPr>
            <p:ph idx="1"/>
          </p:nvPr>
        </p:nvSpPr>
        <p:spPr/>
        <p:txBody>
          <a:bodyPr>
            <a:normAutofit/>
          </a:bodyPr>
          <a:lstStyle/>
          <a:p>
            <a:pPr lvl="0"/>
            <a:r>
              <a:rPr lang="en-US" dirty="0"/>
              <a:t>The work-ordered day engages members and staff together, side-by-side, in the running of the Clubhouse. The Clubhouse focuses on strengths, talents and abilities; therefore, the work-ordered day must not include medication clinics, day treatment or therapy programs within the Clubhouse.</a:t>
            </a:r>
          </a:p>
          <a:p>
            <a:pPr lvl="0"/>
            <a:r>
              <a:rPr lang="en-US" dirty="0"/>
              <a:t> </a:t>
            </a:r>
          </a:p>
          <a:p>
            <a:endParaRPr lang="en-US" b="1"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WORK-ORDERED DAY</a:t>
            </a:r>
            <a:endParaRPr lang="en-US" dirty="0"/>
          </a:p>
        </p:txBody>
      </p:sp>
      <p:sp>
        <p:nvSpPr>
          <p:cNvPr id="3" name="Content Placeholder 2"/>
          <p:cNvSpPr>
            <a:spLocks noGrp="1"/>
          </p:cNvSpPr>
          <p:nvPr>
            <p:ph idx="1"/>
          </p:nvPr>
        </p:nvSpPr>
        <p:spPr/>
        <p:txBody>
          <a:bodyPr>
            <a:normAutofit lnSpcReduction="10000"/>
          </a:bodyPr>
          <a:lstStyle/>
          <a:p>
            <a:r>
              <a:rPr lang="en-US" sz="3200" dirty="0" smtClean="0"/>
              <a:t>The work done in the Clubhouse is exclusively the work generated by the Clubhouse in the operation and enhancement of the Clubhouse community. No work for outside individuals or agencies, whether for pay or not, is acceptable work in the Clubhouse. Members are not paid for any Clubhouse work, nor are there any artificial reward systems.</a:t>
            </a:r>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WORK-ORDERED DAY</a:t>
            </a:r>
            <a:endParaRPr lang="en-US" dirty="0"/>
          </a:p>
        </p:txBody>
      </p:sp>
      <p:sp>
        <p:nvSpPr>
          <p:cNvPr id="3" name="Content Placeholder 2"/>
          <p:cNvSpPr>
            <a:spLocks noGrp="1"/>
          </p:cNvSpPr>
          <p:nvPr>
            <p:ph idx="1"/>
          </p:nvPr>
        </p:nvSpPr>
        <p:spPr>
          <a:xfrm>
            <a:off x="533400" y="2057400"/>
            <a:ext cx="8229600" cy="4389120"/>
          </a:xfrm>
        </p:spPr>
        <p:txBody>
          <a:bodyPr>
            <a:normAutofit fontScale="92500"/>
          </a:bodyPr>
          <a:lstStyle/>
          <a:p>
            <a:pPr lvl="0"/>
            <a:r>
              <a:rPr lang="en-US" sz="3200" dirty="0"/>
              <a:t>The Clubhouse is open at least five days a week. The work-ordered day parallels typical working hours.</a:t>
            </a:r>
          </a:p>
          <a:p>
            <a:pPr lvl="0"/>
            <a:r>
              <a:rPr lang="en-US" sz="3200" dirty="0"/>
              <a:t>. The Clubhouse is organized into one or more work units, each of which has sufficient staff, members and meaningful work to sustain a full and engaging work-ordered day. Unit meetings are held to foster relationships as well as to organize and plan the work of the day.</a:t>
            </a:r>
          </a:p>
          <a:p>
            <a:endParaRPr lang="en-US" b="1"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WORK-ORDERED DAY</a:t>
            </a:r>
            <a:endParaRPr lang="en-US" dirty="0"/>
          </a:p>
        </p:txBody>
      </p:sp>
      <p:sp>
        <p:nvSpPr>
          <p:cNvPr id="3" name="Content Placeholder 2"/>
          <p:cNvSpPr>
            <a:spLocks noGrp="1"/>
          </p:cNvSpPr>
          <p:nvPr>
            <p:ph idx="1"/>
          </p:nvPr>
        </p:nvSpPr>
        <p:spPr/>
        <p:txBody>
          <a:bodyPr>
            <a:normAutofit fontScale="92500" lnSpcReduction="10000"/>
          </a:bodyPr>
          <a:lstStyle/>
          <a:p>
            <a:pPr lvl="0"/>
            <a:r>
              <a:rPr lang="en-US" dirty="0" smtClean="0"/>
              <a:t> </a:t>
            </a:r>
            <a:r>
              <a:rPr lang="en-US" sz="3200" dirty="0" smtClean="0"/>
              <a:t>All work in the Clubhouse is designed to help members regain self worth, purpose and confidence; it is not intended to be job specific training.</a:t>
            </a:r>
          </a:p>
          <a:p>
            <a:r>
              <a:rPr lang="en-US" sz="3200" dirty="0"/>
              <a:t>Members have the opportunity to participate in all the work of the Clubhouse, including administration, research, enrollment and orientation, reach out, hiring, training and evaluation of staff, public relations, advocacy and evaluation of Clubhouse effectiveness</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11194" y="2967335"/>
            <a:ext cx="5299464" cy="923330"/>
          </a:xfrm>
          <a:prstGeom prst="rect">
            <a:avLst/>
          </a:prstGeom>
          <a:noFill/>
        </p:spPr>
        <p:txBody>
          <a:bodyPr wrap="none" lIns="91440" tIns="45720" rIns="91440" bIns="45720">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algn="ctr"/>
            <a:r>
              <a:rPr lang="en-US" sz="5400" b="1" cap="all" spc="0"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      THANK YOU</a:t>
            </a:r>
            <a:endParaRPr lang="en-US" sz="5400" b="1" cap="all" spc="0"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a Clubhouse</a:t>
            </a:r>
            <a:endParaRPr lang="en-US" dirty="0"/>
          </a:p>
        </p:txBody>
      </p:sp>
      <p:sp>
        <p:nvSpPr>
          <p:cNvPr id="3" name="Content Placeholder 2"/>
          <p:cNvSpPr>
            <a:spLocks noGrp="1"/>
          </p:cNvSpPr>
          <p:nvPr>
            <p:ph idx="1"/>
          </p:nvPr>
        </p:nvSpPr>
        <p:spPr/>
        <p:txBody>
          <a:bodyPr>
            <a:normAutofit fontScale="77500" lnSpcReduction="20000"/>
          </a:bodyPr>
          <a:lstStyle/>
          <a:p>
            <a:r>
              <a:rPr lang="en-US" sz="4300" dirty="0"/>
              <a:t>A Clubhouse is organized to support people living with mental illness. During the course of their participation in a Clubhouse, members gain access to opportunities to rejoin the worlds of friendships, family, employment and education, and to the services and support they may individually need to continue their </a:t>
            </a:r>
            <a:r>
              <a:rPr lang="en-US" sz="4300" dirty="0" smtClean="0"/>
              <a:t>recovery</a:t>
            </a:r>
            <a:endParaRPr lang="en-US" sz="4300" dirty="0"/>
          </a:p>
          <a:p>
            <a:endParaRPr lang="en-US" b="1"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a Clubhouse</a:t>
            </a:r>
            <a:endParaRPr lang="en-US" dirty="0"/>
          </a:p>
        </p:txBody>
      </p:sp>
      <p:sp>
        <p:nvSpPr>
          <p:cNvPr id="3" name="Content Placeholder 2"/>
          <p:cNvSpPr>
            <a:spLocks noGrp="1"/>
          </p:cNvSpPr>
          <p:nvPr>
            <p:ph idx="1"/>
          </p:nvPr>
        </p:nvSpPr>
        <p:spPr/>
        <p:txBody>
          <a:bodyPr>
            <a:normAutofit fontScale="92500"/>
          </a:bodyPr>
          <a:lstStyle/>
          <a:p>
            <a:r>
              <a:rPr lang="en-US" sz="4000" dirty="0" smtClean="0"/>
              <a:t>. A Clubhouse provides a restorative environment for people whose lives have been severely disrupted because of their mental illness, and who need the support of others who are in recovery and who believe that mental illness is treatable.</a:t>
            </a:r>
            <a:endParaRPr lang="en-US" sz="40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Membership</a:t>
            </a:r>
            <a:br>
              <a:rPr lang="en-US" dirty="0"/>
            </a:br>
            <a:endParaRPr lang="en-US" dirty="0"/>
          </a:p>
        </p:txBody>
      </p:sp>
      <p:sp>
        <p:nvSpPr>
          <p:cNvPr id="3" name="Content Placeholder 2"/>
          <p:cNvSpPr>
            <a:spLocks noGrp="1"/>
          </p:cNvSpPr>
          <p:nvPr>
            <p:ph idx="1"/>
          </p:nvPr>
        </p:nvSpPr>
        <p:spPr/>
        <p:txBody>
          <a:bodyPr>
            <a:normAutofit/>
          </a:bodyPr>
          <a:lstStyle/>
          <a:p>
            <a:r>
              <a:rPr lang="en-US" sz="4000" dirty="0"/>
              <a:t>A Clubhouse is a membership organization, and the people who come and participate in a Clubhouse are its members. Membership in a Clubhouse is open to anyone who has a history of mental illness. </a:t>
            </a:r>
          </a:p>
          <a:p>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Membership</a:t>
            </a:r>
            <a:endParaRPr lang="en-US" dirty="0"/>
          </a:p>
        </p:txBody>
      </p:sp>
      <p:sp>
        <p:nvSpPr>
          <p:cNvPr id="3" name="Content Placeholder 2"/>
          <p:cNvSpPr>
            <a:spLocks noGrp="1"/>
          </p:cNvSpPr>
          <p:nvPr>
            <p:ph idx="1"/>
          </p:nvPr>
        </p:nvSpPr>
        <p:spPr/>
        <p:txBody>
          <a:bodyPr>
            <a:normAutofit fontScale="92500"/>
          </a:bodyPr>
          <a:lstStyle/>
          <a:p>
            <a:r>
              <a:rPr lang="en-US" sz="4000" dirty="0" smtClean="0"/>
              <a:t>This idea of membership is fundamental to the Clubhouse concept: being a member of an organization means that an individual has both shared ownership and shared responsibility for the success of that organization.</a:t>
            </a:r>
            <a:endParaRPr lang="en-US" sz="40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Membership</a:t>
            </a:r>
            <a:endParaRPr lang="en-US" dirty="0"/>
          </a:p>
        </p:txBody>
      </p:sp>
      <p:sp>
        <p:nvSpPr>
          <p:cNvPr id="3" name="Content Placeholder 2"/>
          <p:cNvSpPr>
            <a:spLocks noGrp="1"/>
          </p:cNvSpPr>
          <p:nvPr>
            <p:ph idx="1"/>
          </p:nvPr>
        </p:nvSpPr>
        <p:spPr/>
        <p:txBody>
          <a:bodyPr>
            <a:normAutofit/>
          </a:bodyPr>
          <a:lstStyle/>
          <a:p>
            <a:r>
              <a:rPr lang="en-US" sz="4000" dirty="0"/>
              <a:t>The Clubhouse offers a complete change in this perspective. It is designed to be a place where a person living with mental illness is not treated as a patient and is not defined by a disability </a:t>
            </a:r>
            <a:r>
              <a:rPr lang="en-US" sz="4000" dirty="0" smtClean="0"/>
              <a:t>label</a:t>
            </a:r>
            <a:endParaRPr lang="en-US" sz="4000" b="1"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Membership</a:t>
            </a:r>
            <a:endParaRPr lang="en-US" dirty="0"/>
          </a:p>
        </p:txBody>
      </p:sp>
      <p:sp>
        <p:nvSpPr>
          <p:cNvPr id="3" name="Content Placeholder 2"/>
          <p:cNvSpPr>
            <a:spLocks noGrp="1"/>
          </p:cNvSpPr>
          <p:nvPr>
            <p:ph idx="1"/>
          </p:nvPr>
        </p:nvSpPr>
        <p:spPr/>
        <p:txBody>
          <a:bodyPr>
            <a:noAutofit/>
          </a:bodyPr>
          <a:lstStyle/>
          <a:p>
            <a:r>
              <a:rPr lang="en-US" sz="4000" dirty="0" smtClean="0"/>
              <a:t>. In a Clubhouse, a person with mental illness is seen as a valued participant, a colleague and as someone who has something to contribute to the rest of the group. Each person is a critical part of a community engaged in important work</a:t>
            </a:r>
            <a:endParaRPr lang="en-US" sz="40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Membership</a:t>
            </a:r>
            <a:endParaRPr lang="en-US" dirty="0"/>
          </a:p>
        </p:txBody>
      </p:sp>
      <p:sp>
        <p:nvSpPr>
          <p:cNvPr id="3" name="Content Placeholder 2"/>
          <p:cNvSpPr>
            <a:spLocks noGrp="1"/>
          </p:cNvSpPr>
          <p:nvPr>
            <p:ph idx="1"/>
          </p:nvPr>
        </p:nvSpPr>
        <p:spPr/>
        <p:txBody>
          <a:bodyPr>
            <a:normAutofit fontScale="62500" lnSpcReduction="20000"/>
          </a:bodyPr>
          <a:lstStyle/>
          <a:p>
            <a:r>
              <a:rPr lang="en-US" sz="5100" dirty="0"/>
              <a:t>In a Clubhouse, each member is given the message that he or she is welcome, wanted, needed and expected each day. The message that each member’s involvement is an important contribution to the community is a message that is communicated throughout the Clubhouse day. Staff and other members greet each person at the door of the Clubhouse each morning with a smile and words of welcome. Clubhouse Values</a:t>
            </a:r>
          </a:p>
          <a:p>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Override1.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docProps/app.xml><?xml version="1.0" encoding="utf-8"?>
<Properties xmlns="http://schemas.openxmlformats.org/officeDocument/2006/extended-properties" xmlns:vt="http://schemas.openxmlformats.org/officeDocument/2006/docPropsVTypes">
  <Template/>
  <TotalTime>217</TotalTime>
  <Words>1135</Words>
  <Application>Microsoft Office PowerPoint</Application>
  <PresentationFormat>On-screen Show (4:3)</PresentationFormat>
  <Paragraphs>68</Paragraphs>
  <Slides>25</Slides>
  <Notes>0</Notes>
  <HiddenSlides>0</HiddenSlides>
  <MMClips>0</MMClips>
  <ScaleCrop>false</ScaleCrop>
  <HeadingPairs>
    <vt:vector size="4" baseType="variant">
      <vt:variant>
        <vt:lpstr>Theme</vt:lpstr>
      </vt:variant>
      <vt:variant>
        <vt:i4>1</vt:i4>
      </vt:variant>
      <vt:variant>
        <vt:lpstr>Slide Titles</vt:lpstr>
      </vt:variant>
      <vt:variant>
        <vt:i4>25</vt:i4>
      </vt:variant>
    </vt:vector>
  </HeadingPairs>
  <TitlesOfParts>
    <vt:vector size="26" baseType="lpstr">
      <vt:lpstr>Flow</vt:lpstr>
      <vt:lpstr>Clubhouse model at a glance   </vt:lpstr>
      <vt:lpstr>What is a Clubhouse</vt:lpstr>
      <vt:lpstr>What is a Clubhouse</vt:lpstr>
      <vt:lpstr>What is a Clubhouse</vt:lpstr>
      <vt:lpstr>Membership </vt:lpstr>
      <vt:lpstr>Membership</vt:lpstr>
      <vt:lpstr>Membership</vt:lpstr>
      <vt:lpstr>Membership</vt:lpstr>
      <vt:lpstr>Membership</vt:lpstr>
      <vt:lpstr>Membership</vt:lpstr>
      <vt:lpstr> Meaningful Relationships: The Core Ingredient </vt:lpstr>
      <vt:lpstr>Meaningful Relationships: The Core Ingredient</vt:lpstr>
      <vt:lpstr>Meaningful Relationships: The Core Ingredient</vt:lpstr>
      <vt:lpstr>Meaningful Relationships: The Core Ingredient</vt:lpstr>
      <vt:lpstr>Meaningful Relationships: The Core Ingredient</vt:lpstr>
      <vt:lpstr>Activities at clubhouse</vt:lpstr>
      <vt:lpstr> International Standards of Clubhouse Program `</vt:lpstr>
      <vt:lpstr>International Standards of Clubhouse Program</vt:lpstr>
      <vt:lpstr>International Standards of Clubhouse Program</vt:lpstr>
      <vt:lpstr>International Standards of Clubhouse Program</vt:lpstr>
      <vt:lpstr>WORK-ORDERED DAY </vt:lpstr>
      <vt:lpstr>WORK-ORDERED DAY</vt:lpstr>
      <vt:lpstr>WORK-ORDERED DAY</vt:lpstr>
      <vt:lpstr>WORK-ORDERED DAY</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Clubhouse model at a glance   Dr. Prativa Sengupta SEVAC,Kolkata</dc:title>
  <dc:creator>user</dc:creator>
  <cp:lastModifiedBy>shivani</cp:lastModifiedBy>
  <cp:revision>16</cp:revision>
  <dcterms:created xsi:type="dcterms:W3CDTF">2014-10-26T16:21:35Z</dcterms:created>
  <dcterms:modified xsi:type="dcterms:W3CDTF">2014-10-27T11:11:02Z</dcterms:modified>
</cp:coreProperties>
</file>